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2">
          <p15:clr>
            <a:srgbClr val="A4A3A4"/>
          </p15:clr>
        </p15:guide>
        <p15:guide id="2" pos="388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>
        <p:guide orient="horz" pos="2162"/>
        <p:guide pos="388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2"/>
          <p:cNvGrpSpPr/>
          <p:nvPr/>
        </p:nvGrpSpPr>
        <p:grpSpPr>
          <a:xfrm>
            <a:off x="109728" y="73593"/>
            <a:ext cx="11910821" cy="6627377"/>
            <a:chOff x="1362075" y="1414157"/>
            <a:chExt cx="9610725" cy="5153648"/>
          </a:xfrm>
        </p:grpSpPr>
        <p:sp>
          <p:nvSpPr>
            <p:cNvPr id="90" name="Google Shape;90;p2"/>
            <p:cNvSpPr/>
            <p:nvPr/>
          </p:nvSpPr>
          <p:spPr>
            <a:xfrm>
              <a:off x="1362710" y="1691005"/>
              <a:ext cx="9610090" cy="1033780"/>
            </a:xfrm>
            <a:prstGeom prst="rect">
              <a:avLst/>
            </a:prstGeom>
            <a:solidFill>
              <a:schemeClr val="accen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Digital Watch</a:t>
              </a:r>
              <a:endParaRPr sz="18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200" b="0" i="0" u="none" strike="noStrike" cap="none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&lt; Mohd Raza , Aditya Jadhav, Himanshu Jogi, Mayuri Kadam &gt; Prof. </a:t>
              </a:r>
              <a:r>
                <a:rPr lang="en-IN" sz="1200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Lakshmi Iyer, Prof. Ankur G</a:t>
              </a:r>
              <a:r>
                <a:rPr lang="en-IN" sz="1200" b="0" i="0" u="none" strike="noStrike" cap="none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, </a:t>
              </a:r>
              <a:r>
                <a:rPr lang="en-IN" sz="1200" b="0" i="0" u="none" strike="noStrike" cap="none" dirty="0" err="1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Dr.</a:t>
              </a:r>
              <a:r>
                <a:rPr lang="en-IN" sz="1200" b="0" i="0" u="none" strike="noStrike" cap="none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IN" sz="1200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Sudhakar Mande</a:t>
              </a:r>
              <a:endParaRPr sz="12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0" i="0" u="none" strike="noStrike" cap="none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Department of  Electronics &amp; Telecommunication Engineering, </a:t>
              </a:r>
              <a:endParaRPr dirty="0"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0" i="0" u="none" strike="noStrike" cap="none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Don Bosco Institute of Technology, Mumbai- 400070</a:t>
              </a:r>
              <a:endParaRPr dirty="0"/>
            </a:p>
          </p:txBody>
        </p:sp>
        <p:pic>
          <p:nvPicPr>
            <p:cNvPr id="91" name="Google Shape;91;p2" descr="C:\Temp_gavin\DBIT logo.pngDBIT logo"/>
            <p:cNvPicPr preferRelativeResize="0"/>
            <p:nvPr/>
          </p:nvPicPr>
          <p:blipFill rotWithShape="1">
            <a:blip r:embed="rId3">
              <a:alphaModFix/>
            </a:blip>
            <a:srcRect l="8100" t="3949" r="8099" b="5054"/>
            <a:stretch/>
          </p:blipFill>
          <p:spPr>
            <a:xfrm>
              <a:off x="1424940" y="1717040"/>
              <a:ext cx="995483" cy="8312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2"/>
            <p:cNvSpPr txBox="1"/>
            <p:nvPr/>
          </p:nvSpPr>
          <p:spPr>
            <a:xfrm>
              <a:off x="1469419" y="2486049"/>
              <a:ext cx="826699" cy="260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100" b="1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2023-2024</a:t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362710" y="3015615"/>
              <a:ext cx="2596515" cy="140462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l" rtl="0"/>
              <a:endParaRPr lang="en-US" dirty="0">
                <a:effectLst/>
                <a:highlight>
                  <a:srgbClr val="FFFFFF"/>
                </a:highlight>
                <a:latin typeface="Arial" panose="020B0604020202020204" pitchFamily="34" charset="0"/>
              </a:endParaRPr>
            </a:p>
            <a:p>
              <a:pPr algn="l" rtl="0"/>
              <a:endParaRPr lang="en-US" b="1" dirty="0">
                <a:highlight>
                  <a:srgbClr val="FFFFFF"/>
                </a:highlight>
                <a:latin typeface="Arial" panose="020B0604020202020204" pitchFamily="34" charset="0"/>
              </a:endParaRPr>
            </a:p>
            <a:p>
              <a:pPr rtl="0"/>
              <a:r>
                <a:rPr lang="en-US" b="1" dirty="0">
                  <a:effectLst/>
                  <a:highlight>
                    <a:srgbClr val="FFFFFF"/>
                  </a:highlight>
                  <a:latin typeface="Arial" panose="020B0604020202020204" pitchFamily="34" charset="0"/>
                </a:rPr>
                <a:t>The project will involve the design and development of a custom digital logic circuit that can accurately</a:t>
              </a:r>
              <a:br>
                <a:rPr lang="en-US" b="1" dirty="0">
                  <a:effectLst/>
                  <a:highlight>
                    <a:srgbClr val="FFFFFF"/>
                  </a:highlight>
                </a:rPr>
              </a:br>
              <a:r>
                <a:rPr lang="en-US" b="1" dirty="0">
                  <a:effectLst/>
                  <a:highlight>
                    <a:srgbClr val="FFFFFF"/>
                  </a:highlight>
                  <a:latin typeface="Arial" panose="020B0604020202020204" pitchFamily="34" charset="0"/>
                </a:rPr>
                <a:t>track time, update the display, and handle user input for</a:t>
              </a:r>
              <a:br>
                <a:rPr lang="en-US" b="1" dirty="0">
                  <a:effectLst/>
                  <a:highlight>
                    <a:srgbClr val="FFFFFF"/>
                  </a:highlight>
                </a:rPr>
              </a:br>
              <a:r>
                <a:rPr lang="en-US" b="1" dirty="0">
                  <a:effectLst/>
                  <a:highlight>
                    <a:srgbClr val="FFFFFF"/>
                  </a:highlight>
                  <a:latin typeface="Arial" panose="020B0604020202020204" pitchFamily="34" charset="0"/>
                </a:rPr>
                <a:t>setting the time and date</a:t>
              </a:r>
              <a:r>
                <a:rPr lang="en-US" dirty="0">
                  <a:effectLst/>
                  <a:highlight>
                    <a:srgbClr val="FFFFFF"/>
                  </a:highlight>
                  <a:latin typeface="Arial" panose="020B0604020202020204" pitchFamily="34" charset="0"/>
                </a:rPr>
                <a:t>.</a:t>
              </a:r>
              <a:endParaRPr lang="en-US" dirty="0">
                <a:effectLst/>
                <a:highlight>
                  <a:srgbClr val="FFFFFF"/>
                </a:highlight>
              </a:endParaRPr>
            </a:p>
            <a:p>
              <a:br>
                <a:rPr lang="en-US" b="0" i="0" dirty="0">
                  <a:solidFill>
                    <a:srgbClr val="495365"/>
                  </a:solidFill>
                  <a:effectLst/>
                  <a:highlight>
                    <a:srgbClr val="FFFFFF"/>
                  </a:highlight>
                  <a:latin typeface="Lato" panose="020F0502020204030203" pitchFamily="34" charset="0"/>
                </a:rPr>
              </a:br>
              <a:endParaRPr lang="en-IN" dirty="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363345" y="4699000"/>
              <a:ext cx="2575538" cy="1593215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171450" marR="0" lvl="0" indent="-171450" rtl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</a:pPr>
              <a:r>
                <a:rPr lang="en-US" b="1" i="0" u="none" strike="noStrike" dirty="0">
                  <a:solidFill>
                    <a:srgbClr val="595959"/>
                  </a:solidFill>
                  <a:effectLst/>
                  <a:latin typeface="Lato" panose="020F0502020204030203" pitchFamily="34" charset="0"/>
                </a:rPr>
                <a:t>Customizability: - Ability to customize the functionality and appearance of digital watch</a:t>
              </a:r>
            </a:p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en-US" b="1" i="0" u="none" strike="noStrike" dirty="0">
                  <a:solidFill>
                    <a:srgbClr val="595959"/>
                  </a:solidFill>
                  <a:effectLst/>
                  <a:latin typeface="Lato" panose="020F0502020204030203" pitchFamily="34" charset="0"/>
                </a:rPr>
                <a:t>High performance :- FPGAs offer high performance computing capabilities, enabling the digital watch to execute timekeeping function accurate and efficiently.</a:t>
              </a:r>
            </a:p>
            <a:p>
              <a:pPr marL="171450" marR="0" lvl="0" indent="-171450" rtl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</a:pPr>
              <a:endParaRPr lang="en-US" sz="1200" b="1" dirty="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362710" y="2724150"/>
              <a:ext cx="2578100" cy="291465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Abstract </a:t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363345" y="4420236"/>
              <a:ext cx="2595880" cy="278765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Objectives </a:t>
              </a:r>
              <a:endParaRPr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8494395" y="3013710"/>
              <a:ext cx="2478405" cy="1406525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8495030" y="4699000"/>
              <a:ext cx="2477135" cy="158496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342900" marR="0" lvl="0" indent="-342900" rtl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</a:pPr>
              <a:r>
                <a:rPr lang="en-US" b="1" i="0" u="none" strike="noStrike" dirty="0">
                  <a:solidFill>
                    <a:srgbClr val="1A1A1A"/>
                  </a:solidFill>
                  <a:effectLst/>
                  <a:highlight>
                    <a:srgbClr val="FFFFFF"/>
                  </a:highlight>
                  <a:latin typeface="Lato" panose="020F0502020204030203" pitchFamily="34" charset="0"/>
                </a:rPr>
                <a:t>Industrial Applications: Time and attendance systems, industrial automation, and control systems</a:t>
              </a:r>
              <a:r>
                <a:rPr lang="en-US" sz="1800" b="0" i="0" u="none" strike="noStrike" dirty="0">
                  <a:solidFill>
                    <a:srgbClr val="1A1A1A"/>
                  </a:solidFill>
                  <a:effectLst/>
                  <a:highlight>
                    <a:srgbClr val="FFFFFF"/>
                  </a:highlight>
                  <a:latin typeface="Lato" panose="020F0502020204030203" pitchFamily="34" charset="0"/>
                </a:rPr>
                <a:t>.</a:t>
              </a:r>
            </a:p>
            <a:p>
              <a:pPr marL="342900" marR="0" lvl="0" indent="-342900" rtl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</a:pPr>
              <a:r>
                <a:rPr lang="en-US" b="1" i="0" u="none" strike="noStrike" dirty="0">
                  <a:solidFill>
                    <a:srgbClr val="1A1A1A"/>
                  </a:solidFill>
                  <a:effectLst/>
                  <a:highlight>
                    <a:srgbClr val="FFFFFF"/>
                  </a:highlight>
                  <a:latin typeface="Lato" panose="020F0502020204030203" pitchFamily="34" charset="0"/>
                </a:rPr>
                <a:t>Security: The project can be enhanced with security features such as encrypted communication and secure boot.</a:t>
              </a:r>
              <a:endParaRPr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8493760" y="2724785"/>
              <a:ext cx="2479040" cy="288925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Results </a:t>
              </a:r>
              <a:endParaRPr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8493760" y="4420235"/>
              <a:ext cx="2479040" cy="278765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Future Scope</a:t>
              </a:r>
              <a:endParaRPr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940175" y="3013075"/>
              <a:ext cx="4553585" cy="140716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0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 dirty="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940175" y="4699635"/>
              <a:ext cx="4554220" cy="15875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285750" marR="0" lvl="0" indent="-285750" rtl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</a:pPr>
              <a:r>
                <a:rPr lang="en-US" b="1" i="0" u="none" strike="noStrike" dirty="0">
                  <a:solidFill>
                    <a:srgbClr val="1A1A1A"/>
                  </a:solidFill>
                  <a:effectLst/>
                  <a:highlight>
                    <a:srgbClr val="FFFFFF"/>
                  </a:highlight>
                  <a:latin typeface="Lato" panose="020F0502020204030203" pitchFamily="34" charset="0"/>
                </a:rPr>
                <a:t>Stopwatch Feature: The FPGA board can be programmed to implement a stopwatch feature, which can be useful in various applications</a:t>
              </a:r>
              <a:r>
                <a:rPr lang="en-US" sz="1800" b="1" i="0" u="none" strike="noStrike" dirty="0">
                  <a:solidFill>
                    <a:srgbClr val="1A1A1A"/>
                  </a:solidFill>
                  <a:effectLst/>
                  <a:highlight>
                    <a:srgbClr val="FFFFFF"/>
                  </a:highlight>
                  <a:latin typeface="Lato" panose="020F0502020204030203" pitchFamily="34" charset="0"/>
                </a:rPr>
                <a:t>.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b="1" i="0" u="none" strike="noStrike" dirty="0">
                  <a:solidFill>
                    <a:srgbClr val="1A1A1A"/>
                  </a:solidFill>
                  <a:effectLst/>
                  <a:highlight>
                    <a:srgbClr val="FFFFFF"/>
                  </a:highlight>
                  <a:latin typeface="Lato" panose="020F0502020204030203" pitchFamily="34" charset="0"/>
                </a:rPr>
                <a:t>Portability: The digital clock implementation with FPGA board can be applied directly in various designs based on FPGA, making it a portable solution for different applications</a:t>
              </a:r>
              <a:r>
                <a:rPr lang="en-US" sz="1800" b="0" i="0" u="none" strike="noStrike" dirty="0">
                  <a:solidFill>
                    <a:srgbClr val="1A1A1A"/>
                  </a:solidFill>
                  <a:effectLst/>
                  <a:highlight>
                    <a:srgbClr val="FFFFFF"/>
                  </a:highlight>
                  <a:latin typeface="Lato" panose="020F0502020204030203" pitchFamily="34" charset="0"/>
                </a:rPr>
                <a:t>.</a:t>
              </a:r>
              <a:endParaRPr lang="en-US" sz="1800" b="0" i="0" u="none" strike="noStrike" dirty="0">
                <a:solidFill>
                  <a:srgbClr val="1A1A1A"/>
                </a:solidFill>
                <a:effectLst/>
                <a:latin typeface="Lato" panose="020F0502020204030203" pitchFamily="34" charset="0"/>
              </a:endParaRPr>
            </a:p>
            <a:p>
              <a:pPr marL="285750" marR="0" lvl="0" indent="-285750" rtl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</a:pPr>
              <a:endParaRPr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941020" y="2723867"/>
              <a:ext cx="4553024" cy="291748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Architecture / Design Detail </a:t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940175" y="4420235"/>
              <a:ext cx="4554855" cy="279400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Methods/Algorithm/Application Description</a:t>
              </a:r>
              <a:endParaRPr sz="1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362075" y="1414157"/>
              <a:ext cx="9610090" cy="284480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600" b="0" i="0" u="none" strike="noStrike" cap="none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Name of Category/Domain/Group: Product Development/Sustainability</a:t>
              </a:r>
              <a:endParaRPr sz="16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362710" y="6283325"/>
              <a:ext cx="9610090" cy="284480"/>
            </a:xfrm>
            <a:prstGeom prst="rect">
              <a:avLst/>
            </a:prstGeom>
            <a:solidFill>
              <a:srgbClr val="6AA84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TE </a:t>
              </a:r>
              <a:r>
                <a:rPr lang="en-IN" sz="1800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Mini Project 2023-24</a:t>
              </a:r>
              <a:endPara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37787024-9FC9-30D9-0AE7-465CE008E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265" y="2130550"/>
            <a:ext cx="3477439" cy="1808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B2321B-1B92-96C4-D500-736479E39A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45669" y="2167889"/>
            <a:ext cx="2950009" cy="17648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5A4783-6130-65E5-3665-D6E179214F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8442" y="2167889"/>
            <a:ext cx="2414037" cy="17648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235</Words>
  <Application>Microsoft Office PowerPoint</Application>
  <PresentationFormat>Widescreen</PresentationFormat>
  <Paragraphs>24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Lato</vt:lpstr>
      <vt:lpstr>Times New Roman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Himanshu Jogi</cp:lastModifiedBy>
  <cp:revision>3</cp:revision>
  <dcterms:modified xsi:type="dcterms:W3CDTF">2024-05-06T02:51:27Z</dcterms:modified>
</cp:coreProperties>
</file>